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61" r:id="rId3"/>
    <p:sldId id="270" r:id="rId4"/>
    <p:sldId id="262" r:id="rId5"/>
    <p:sldId id="263" r:id="rId6"/>
    <p:sldId id="407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17" r:id="rId17"/>
    <p:sldId id="418" r:id="rId18"/>
    <p:sldId id="419" r:id="rId19"/>
    <p:sldId id="420" r:id="rId20"/>
    <p:sldId id="421" r:id="rId21"/>
    <p:sldId id="422" r:id="rId22"/>
    <p:sldId id="423" r:id="rId23"/>
    <p:sldId id="424" r:id="rId24"/>
    <p:sldId id="425" r:id="rId25"/>
    <p:sldId id="426" r:id="rId26"/>
    <p:sldId id="427" r:id="rId27"/>
    <p:sldId id="428" r:id="rId28"/>
    <p:sldId id="429" r:id="rId29"/>
    <p:sldId id="430" r:id="rId30"/>
    <p:sldId id="431" r:id="rId31"/>
    <p:sldId id="432" r:id="rId32"/>
    <p:sldId id="433" r:id="rId33"/>
    <p:sldId id="434" r:id="rId3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/>
  </p:normalViewPr>
  <p:slideViewPr>
    <p:cSldViewPr snapToObjects="1">
      <p:cViewPr>
        <p:scale>
          <a:sx n="100" d="100"/>
          <a:sy n="100" d="100"/>
        </p:scale>
        <p:origin x="-1944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33ABC5C-6CBF-4E1C-90B1-0001389DB1CA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DAABC09-54DD-46AD-898D-3C8578D2674D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974CCEE-2C4E-4296-9ED1-9346E7DD708E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A457A19-7238-4E9C-8CB6-646535A99739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478CC9-5DFF-4E38-A1D7-529035F3FEF6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E7D9C-0C0C-4D6A-B511-BCA93F7D94D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4ED423-1B93-4B49-BA87-57509DBFC93D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ED057-FDDA-48F2-A44D-3CD614AD14A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843ADA-D86A-49FF-90F2-F253F1DF0BAA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9A093-1E58-48EA-B70E-BBF1AE451C8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37F848-C0FA-49EF-9DE7-69B1476B4123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FB4EF-5ABE-455D-8BDF-E2E67DBF49B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B0ED91-6D80-4FA9-A52E-B8B046A34C5E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C952E-E505-4935-B1A9-E33BA0D6B1E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DA801F-6065-49BE-A39B-F48A18B51589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1AF06-9C0B-4755-9A4A-7FF5D91E133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60AC12-4C9A-4495-BD0C-0C51F8698204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932BE-2624-4F58-866D-3CD8E6A605A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1690F0-5B0E-48D6-8DA6-4BD694784D62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8D346-18B1-4A3A-8A21-9D270CB6FFE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A039BF-0D12-4355-AF71-A8B6B3B7CE4F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8D191-01C8-46CE-A538-20D184C1A11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620885-99D9-41C0-9CAF-F401AF19EC7E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5E1B6-5CB2-4392-B03F-1636BC467FB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06AB14-0A11-474E-A895-E58608F67587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C2BFE-C323-4CBE-9A50-DB9A870E4C7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AF8BFA6-34B8-49AB-A27C-2AF16B5666F7}" type="datetime1">
              <a:rPr lang="en-US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A8A04A41-281D-4B3A-B64B-9F0D01E584E5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PL/0 </a:t>
            </a:r>
            <a:r>
              <a:rPr lang="en-US" dirty="0" smtClean="0">
                <a:latin typeface="Gotham-Black" charset="0"/>
              </a:rPr>
              <a:t>Parser and </a:t>
            </a:r>
            <a:br>
              <a:rPr lang="en-US" dirty="0" smtClean="0">
                <a:latin typeface="Gotham-Black" charset="0"/>
              </a:rPr>
            </a:br>
            <a:r>
              <a:rPr lang="en-US" dirty="0" smtClean="0">
                <a:latin typeface="Gotham-Black" charset="0"/>
              </a:rPr>
              <a:t>Code Generation</a:t>
            </a:r>
            <a:endParaRPr lang="en-US" dirty="0" smtClean="0">
              <a:latin typeface="Gotham-Black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COP 3402 System Software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Fall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it?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57200" y="1981200"/>
            <a:ext cx="822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In this case, yes. The assignment statement have to generate the code to do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only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the actual assignment.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The generated code must store the result of “expression” into the correct variable.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The code to do whatever is in “expression” (be it another variable,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or some calculation) must be created by the &lt;expression&gt; function, not by the &lt;statement&gt; function.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generate code for this simple statement:</a:t>
            </a:r>
          </a:p>
          <a:p>
            <a:pPr lvl="1"/>
            <a:r>
              <a:rPr lang="en-US" dirty="0" smtClean="0"/>
              <a:t>x := a;</a:t>
            </a:r>
          </a:p>
          <a:p>
            <a:r>
              <a:rPr lang="en-US" dirty="0" smtClean="0"/>
              <a:t>This is an assignment statement, and will be handled by the function that we just modified.</a:t>
            </a:r>
          </a:p>
          <a:p>
            <a:r>
              <a:rPr lang="en-US" dirty="0" smtClean="0"/>
              <a:t>Additionally, we will add a bit of code where we need it to generate the complete code.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</a:t>
            </a: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smtClean="0"/>
              <a:t>if </a:t>
            </a:r>
            <a:r>
              <a:rPr lang="en-US" sz="1600" dirty="0" smtClean="0"/>
              <a:t>TOKEN &lt;&gt; ":=" then ERROR </a:t>
            </a:r>
            <a:r>
              <a:rPr lang="en-US" sz="1600" dirty="0" smtClean="0"/>
              <a:t>();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</a:t>
            </a:r>
            <a:r>
              <a:rPr lang="en-US" sz="1600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dirty="0" smtClean="0"/>
              <a:t>gen(STO, </a:t>
            </a:r>
            <a:r>
              <a:rPr lang="en-US" sz="1600" dirty="0" err="1" smtClean="0"/>
              <a:t>symbollevel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), </a:t>
            </a:r>
            <a:r>
              <a:rPr lang="en-US" sz="1600" dirty="0" err="1" smtClean="0"/>
              <a:t>symboladdress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:= a;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3733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23" name="22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</a:t>
            </a: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smtClean="0"/>
              <a:t>if </a:t>
            </a:r>
            <a:r>
              <a:rPr lang="en-US" sz="1600" dirty="0" smtClean="0"/>
              <a:t>TOKEN &lt;&gt; ":=" then ERROR </a:t>
            </a:r>
            <a:r>
              <a:rPr lang="en-US" sz="1600" dirty="0" smtClean="0"/>
              <a:t>();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</a:t>
            </a:r>
            <a:r>
              <a:rPr lang="en-US" sz="1600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dirty="0" smtClean="0"/>
              <a:t>gen(STO, </a:t>
            </a:r>
            <a:r>
              <a:rPr lang="en-US" sz="1600" dirty="0" err="1" smtClean="0"/>
              <a:t>symbollevel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), </a:t>
            </a:r>
            <a:r>
              <a:rPr lang="en-US" sz="1600" dirty="0" err="1" smtClean="0"/>
              <a:t>symboladdress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038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:= a;</a:t>
            </a:r>
            <a:endParaRPr lang="en-U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</a:t>
            </a: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smtClean="0"/>
              <a:t>if </a:t>
            </a:r>
            <a:r>
              <a:rPr lang="en-US" sz="1600" dirty="0" smtClean="0"/>
              <a:t>TOKEN &lt;&gt; ":=" then ERROR </a:t>
            </a:r>
            <a:r>
              <a:rPr lang="en-US" sz="1600" dirty="0" smtClean="0"/>
              <a:t>();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</a:t>
            </a:r>
            <a:r>
              <a:rPr lang="en-US" sz="1600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dirty="0" smtClean="0"/>
              <a:t>gen(STO, </a:t>
            </a:r>
            <a:r>
              <a:rPr lang="en-US" sz="1600" dirty="0" err="1" smtClean="0"/>
              <a:t>symbollevel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), </a:t>
            </a:r>
            <a:r>
              <a:rPr lang="en-US" sz="1600" dirty="0" err="1" smtClean="0"/>
              <a:t>symboladdress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343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:= a;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</a:t>
            </a: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smtClean="0"/>
              <a:t>if </a:t>
            </a:r>
            <a:r>
              <a:rPr lang="en-US" sz="1600" dirty="0" smtClean="0"/>
              <a:t>TOKEN &lt;&gt; ":=" then ERROR </a:t>
            </a:r>
            <a:r>
              <a:rPr lang="en-US" sz="1600" dirty="0" smtClean="0"/>
              <a:t>();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</a:t>
            </a:r>
            <a:r>
              <a:rPr lang="en-US" sz="1600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dirty="0" smtClean="0"/>
              <a:t>gen(STO, </a:t>
            </a:r>
            <a:r>
              <a:rPr lang="en-US" sz="1600" dirty="0" err="1" smtClean="0"/>
              <a:t>symbollevel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), </a:t>
            </a:r>
            <a:r>
              <a:rPr lang="en-US" sz="1600" dirty="0" err="1" smtClean="0"/>
              <a:t>symboladdress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572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:= a;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</a:t>
            </a: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smtClean="0"/>
              <a:t>if </a:t>
            </a:r>
            <a:r>
              <a:rPr lang="en-US" sz="1600" dirty="0" smtClean="0"/>
              <a:t>TOKEN &lt;&gt; ":=" then ERROR </a:t>
            </a:r>
            <a:r>
              <a:rPr lang="en-US" sz="1600" dirty="0" smtClean="0"/>
              <a:t>();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</a:t>
            </a:r>
            <a:r>
              <a:rPr lang="en-US" sz="1600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dirty="0" smtClean="0"/>
              <a:t>gen(STO, </a:t>
            </a:r>
            <a:r>
              <a:rPr lang="en-US" sz="1600" dirty="0" err="1" smtClean="0"/>
              <a:t>symbollevel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), </a:t>
            </a:r>
            <a:r>
              <a:rPr lang="en-US" sz="1600" dirty="0" err="1" smtClean="0"/>
              <a:t>symboladdress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:=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876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a;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</a:t>
            </a: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smtClean="0"/>
              <a:t>if </a:t>
            </a:r>
            <a:r>
              <a:rPr lang="en-US" sz="1600" dirty="0" smtClean="0"/>
              <a:t>TOKEN &lt;&gt; ":=" then ERROR </a:t>
            </a:r>
            <a:r>
              <a:rPr lang="en-US" sz="1600" dirty="0" smtClean="0"/>
              <a:t>();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</a:t>
            </a:r>
            <a:r>
              <a:rPr lang="en-US" sz="1600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dirty="0" smtClean="0"/>
              <a:t>gen(STO, </a:t>
            </a:r>
            <a:r>
              <a:rPr lang="en-US" sz="1600" dirty="0" err="1" smtClean="0"/>
              <a:t>symbollevel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), </a:t>
            </a:r>
            <a:r>
              <a:rPr lang="en-US" sz="1600" dirty="0" err="1" smtClean="0"/>
              <a:t>symboladdress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:=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5181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a;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</a:t>
            </a: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smtClean="0"/>
              <a:t>if </a:t>
            </a:r>
            <a:r>
              <a:rPr lang="en-US" sz="1600" dirty="0" smtClean="0"/>
              <a:t>TOKEN &lt;&gt; ":=" then ERROR </a:t>
            </a:r>
            <a:r>
              <a:rPr lang="en-US" sz="1600" dirty="0" smtClean="0"/>
              <a:t>();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</a:t>
            </a:r>
            <a:r>
              <a:rPr lang="en-US" sz="1600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dirty="0" smtClean="0"/>
              <a:t>gen(STO, </a:t>
            </a:r>
            <a:r>
              <a:rPr lang="en-US" sz="1600" dirty="0" err="1" smtClean="0"/>
              <a:t>symbollevel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), </a:t>
            </a:r>
            <a:r>
              <a:rPr lang="en-US" sz="1600" dirty="0" err="1" smtClean="0"/>
              <a:t>symboladdress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5486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</a:t>
            </a:r>
            <a:r>
              <a:rPr lang="en-US" sz="1600" dirty="0" smtClean="0"/>
              <a:t>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x(t=v, l=2,a=4);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429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334000" y="4957465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we should have code to handle the code generation if we find an adding operator. It is not shown in this example.</a:t>
            </a:r>
            <a:endParaRPr lang="en-US" dirty="0"/>
          </a:p>
        </p:txBody>
      </p:sp>
      <p:cxnSp>
        <p:nvCxnSpPr>
          <p:cNvPr id="18" name="17 Conector angular"/>
          <p:cNvCxnSpPr/>
          <p:nvPr/>
        </p:nvCxnSpPr>
        <p:spPr>
          <a:xfrm rot="16200000" flipH="1">
            <a:off x="5103168" y="3507432"/>
            <a:ext cx="1528465" cy="1371600"/>
          </a:xfrm>
          <a:prstGeom prst="bentConnector3">
            <a:avLst>
              <a:gd name="adj1" fmla="val 14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Generation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code generation takes the parse tree returned by the parser and creates machine code from it.</a:t>
            </a:r>
          </a:p>
          <a:p>
            <a:r>
              <a:rPr lang="en-US" dirty="0" smtClean="0"/>
              <a:t>Since the parse tree is implicit in the recursion stack of our recursive descending parser, we will </a:t>
            </a:r>
            <a:r>
              <a:rPr lang="en-US" i="1" dirty="0" smtClean="0"/>
              <a:t>interleave</a:t>
            </a:r>
            <a:r>
              <a:rPr lang="en-US" dirty="0" smtClean="0"/>
              <a:t> the code generation into the parsing process.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</a:t>
            </a:r>
            <a:r>
              <a:rPr lang="en-US" sz="1600" dirty="0" smtClean="0"/>
              <a:t>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x(t=v, l=2,a=4);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733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TERM;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FACTOR();</a:t>
            </a:r>
          </a:p>
          <a:p>
            <a:pPr>
              <a:buNone/>
            </a:pPr>
            <a:r>
              <a:rPr lang="en-US" sz="1600" dirty="0" smtClean="0"/>
              <a:t>	while TOKEN = MULTIPLYING_OPERATOR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FACTOR();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429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429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cxnSp>
        <p:nvCxnSpPr>
          <p:cNvPr id="16" name="15 Conector angular"/>
          <p:cNvCxnSpPr/>
          <p:nvPr/>
        </p:nvCxnSpPr>
        <p:spPr>
          <a:xfrm>
            <a:off x="3276600" y="3429000"/>
            <a:ext cx="2590800" cy="1371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5867400" y="45720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We’ll add code here to generate code for our case.</a:t>
            </a:r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</a:t>
            </a:r>
            <a:r>
              <a:rPr lang="en-US" sz="1600" dirty="0" smtClean="0"/>
              <a:t>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0,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else ERROR();</a:t>
            </a: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		GET_TOKEN</a:t>
            </a:r>
            <a:r>
              <a:rPr lang="en-US" sz="1600" b="1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end;</a:t>
            </a:r>
            <a:endParaRPr lang="en-US" sz="1600" b="1" dirty="0" smtClean="0"/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3733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</a:t>
            </a:r>
            <a:r>
              <a:rPr lang="en-US" sz="1600" dirty="0" smtClean="0"/>
              <a:t>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0,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else ERROR();</a:t>
            </a: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		GET_TOKEN</a:t>
            </a:r>
            <a:r>
              <a:rPr lang="en-US" sz="1600" b="1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end;</a:t>
            </a:r>
            <a:endParaRPr lang="en-US" sz="1600" b="1" dirty="0" smtClean="0"/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038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</a:t>
            </a:r>
            <a:r>
              <a:rPr lang="en-US" sz="1600" dirty="0" smtClean="0"/>
              <a:t>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0,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else ERROR();</a:t>
            </a: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		GET_TOKEN</a:t>
            </a:r>
            <a:r>
              <a:rPr lang="en-US" sz="1600" b="1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end;</a:t>
            </a:r>
            <a:endParaRPr lang="en-US" sz="1600" b="1" dirty="0" smtClean="0"/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4343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</a:t>
            </a:r>
            <a:r>
              <a:rPr lang="en-US" sz="1600" dirty="0" smtClean="0"/>
              <a:t>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0,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else ERROR();</a:t>
            </a: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		GET_TOKEN</a:t>
            </a:r>
            <a:r>
              <a:rPr lang="en-US" sz="1600" b="1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end;</a:t>
            </a:r>
            <a:endParaRPr lang="en-US" sz="1600" b="1" dirty="0" smtClean="0"/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81000" y="5181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3 1 1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FACTOR;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IDENTIFIER </a:t>
            </a:r>
            <a:r>
              <a:rPr lang="en-US" sz="1600" dirty="0" smtClean="0"/>
              <a:t>then </a:t>
            </a:r>
            <a:r>
              <a:rPr lang="en-US" sz="1600" b="1" dirty="0" smtClean="0"/>
              <a:t>begin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variable then gen(LOD,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else 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== constant then gen(LIT, 0, </a:t>
            </a:r>
            <a:r>
              <a:rPr lang="en-US" sz="1600" b="1" dirty="0" err="1" smtClean="0"/>
              <a:t>symbolval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else ERROR();</a:t>
            </a: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		GET_TOKEN</a:t>
            </a:r>
            <a:r>
              <a:rPr lang="en-US" sz="1600" b="1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end;</a:t>
            </a:r>
            <a:endParaRPr lang="en-US" sz="1600" b="1" dirty="0" smtClean="0"/>
          </a:p>
          <a:p>
            <a:pPr>
              <a:buNone/>
            </a:pPr>
            <a:r>
              <a:rPr lang="en-US" sz="1600" dirty="0" smtClean="0"/>
              <a:t>	else if TOKEN = NUMBER then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else if TOKEN = "("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	if TOKEN &lt;&gt; ")" then ERROR 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	else ERROR ();</a:t>
            </a:r>
          </a:p>
          <a:p>
            <a:pPr>
              <a:buNone/>
            </a:pPr>
            <a:r>
              <a:rPr lang="en-US" sz="1600" dirty="0" smtClean="0"/>
              <a:t>end;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</a:p>
          <a:p>
            <a:r>
              <a:rPr lang="en-US" dirty="0" smtClean="0"/>
              <a:t>factor();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81000" y="5486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3 1 1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TERM;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FACTOR();</a:t>
            </a:r>
          </a:p>
          <a:p>
            <a:pPr>
              <a:buNone/>
            </a:pPr>
            <a:r>
              <a:rPr lang="en-US" sz="1600" dirty="0" smtClean="0"/>
              <a:t>	while TOKEN = MULTIPLYING_OPERATOR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FACTOR();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3733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3 1 1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TERM;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FACTOR();</a:t>
            </a:r>
          </a:p>
          <a:p>
            <a:pPr>
              <a:buNone/>
            </a:pPr>
            <a:r>
              <a:rPr lang="en-US" sz="1600" dirty="0" smtClean="0"/>
              <a:t>	while TOKEN = MULTIPLYING_OPERATOR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FACTOR();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</a:p>
          <a:p>
            <a:r>
              <a:rPr lang="en-US" dirty="0" smtClean="0"/>
              <a:t>term();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0" y="4888468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3 1 1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parser uses: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TOKEN</a:t>
            </a:r>
            <a:r>
              <a:rPr lang="en-US" sz="2800" dirty="0" smtClean="0"/>
              <a:t> –a global variable that stores the current token to analyze.</a:t>
            </a:r>
          </a:p>
          <a:p>
            <a:r>
              <a:rPr lang="en-US" sz="2800" b="1" dirty="0" smtClean="0"/>
              <a:t>GET_TOKEN() </a:t>
            </a:r>
            <a:r>
              <a:rPr lang="en-US" sz="2800" dirty="0" smtClean="0"/>
              <a:t>– a procedure that takes the next token in the string and stores it in TOKEN.</a:t>
            </a:r>
          </a:p>
          <a:p>
            <a:r>
              <a:rPr lang="en-US" sz="2800" b="1" dirty="0" smtClean="0"/>
              <a:t>ENTER(</a:t>
            </a:r>
            <a:r>
              <a:rPr lang="en-US" sz="2800" b="1" i="1" dirty="0" smtClean="0"/>
              <a:t>type, name, </a:t>
            </a:r>
            <a:r>
              <a:rPr lang="en-US" sz="2800" b="1" i="1" dirty="0" err="1" smtClean="0"/>
              <a:t>params</a:t>
            </a:r>
            <a:r>
              <a:rPr lang="en-US" sz="2800" b="1" dirty="0" smtClean="0"/>
              <a:t>) </a:t>
            </a:r>
            <a:r>
              <a:rPr lang="en-US" sz="2800" dirty="0" smtClean="0"/>
              <a:t>– a procedure that stores a new symbol into the Symbol Table.</a:t>
            </a:r>
          </a:p>
          <a:p>
            <a:r>
              <a:rPr lang="en-US" sz="2800" b="1" dirty="0" smtClean="0"/>
              <a:t>ERROR()</a:t>
            </a:r>
            <a:r>
              <a:rPr lang="en-US" sz="2800" dirty="0" smtClean="0"/>
              <a:t> – a procedure that stops parsing, and shows an error message.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</a:t>
            </a:r>
            <a:r>
              <a:rPr lang="en-US" sz="1600" dirty="0" smtClean="0"/>
              <a:t>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4038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3 1 1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procedure </a:t>
            </a:r>
            <a:r>
              <a:rPr lang="en-US" sz="1600" dirty="0" smtClean="0"/>
              <a:t>EXPRESSION;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ADDING_OPERATOR then GET_TOKEN();</a:t>
            </a:r>
          </a:p>
          <a:p>
            <a:pPr>
              <a:buNone/>
            </a:pPr>
            <a:r>
              <a:rPr lang="en-US" sz="1600" dirty="0" smtClean="0"/>
              <a:t>	TERM();</a:t>
            </a:r>
          </a:p>
          <a:p>
            <a:pPr>
              <a:buNone/>
            </a:pPr>
            <a:r>
              <a:rPr lang="en-US" sz="1600" dirty="0" smtClean="0"/>
              <a:t>	while TOKEN = ADDING_OPERATOR do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TERM();</a:t>
            </a:r>
          </a:p>
          <a:p>
            <a:pPr>
              <a:buNone/>
            </a:pPr>
            <a:r>
              <a:rPr lang="en-US" sz="1600" dirty="0" smtClean="0"/>
              <a:t>	end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</a:p>
          <a:p>
            <a:r>
              <a:rPr lang="en-US" dirty="0" smtClean="0"/>
              <a:t>expression();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0" y="5181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3 1 1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</a:t>
            </a: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smtClean="0"/>
              <a:t>if </a:t>
            </a:r>
            <a:r>
              <a:rPr lang="en-US" sz="1600" dirty="0" smtClean="0"/>
              <a:t>TOKEN &lt;&gt; ":=" then ERROR </a:t>
            </a:r>
            <a:r>
              <a:rPr lang="en-US" sz="1600" dirty="0" smtClean="0"/>
              <a:t>();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</a:t>
            </a:r>
            <a:r>
              <a:rPr lang="en-US" sz="1600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gen(STO,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  <a:endParaRPr lang="en-US" sz="1600" b="1" dirty="0" smtClean="0"/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57200" y="5791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3 1 1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</a:t>
            </a: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();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smtClean="0"/>
              <a:t>if </a:t>
            </a:r>
            <a:r>
              <a:rPr lang="en-US" sz="1600" dirty="0" smtClean="0"/>
              <a:t>TOKEN &lt;&gt; ":=" then ERROR </a:t>
            </a:r>
            <a:r>
              <a:rPr lang="en-US" sz="1600" dirty="0" smtClean="0"/>
              <a:t>();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</a:t>
            </a:r>
            <a:r>
              <a:rPr lang="en-US" sz="1600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</a:t>
            </a:r>
            <a:r>
              <a:rPr lang="en-US" sz="1600" dirty="0" smtClean="0"/>
              <a:t>gen(STO, </a:t>
            </a:r>
            <a:r>
              <a:rPr lang="en-US" sz="1600" dirty="0" err="1" smtClean="0"/>
              <a:t>symbollevel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), </a:t>
            </a:r>
            <a:r>
              <a:rPr lang="en-US" sz="1600" dirty="0" err="1" smtClean="0"/>
              <a:t>symboladdress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));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9" name="8 CuadroTexto"/>
          <p:cNvSpPr txBox="1"/>
          <p:nvPr/>
        </p:nvSpPr>
        <p:spPr>
          <a:xfrm>
            <a:off x="7086600" y="1600200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statement();</a:t>
            </a:r>
            <a:endParaRPr lang="en-U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6600" y="1600200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TOKEN= 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86600" y="12308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Recursion stack</a:t>
            </a:r>
            <a:endParaRPr lang="en-US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1816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Symbol Table</a:t>
            </a:r>
            <a:endParaRPr lang="en-US" i="1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304800" y="60960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76600" y="1969532"/>
            <a:ext cx="1905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457200" y="1632466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:=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162800" y="5257800"/>
            <a:ext cx="1905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</a:p>
          <a:p>
            <a:r>
              <a:rPr lang="en-US" dirty="0" smtClean="0"/>
              <a:t>3 1 1</a:t>
            </a:r>
          </a:p>
          <a:p>
            <a:r>
              <a:rPr lang="en-US" dirty="0" smtClean="0"/>
              <a:t>4 2 4</a:t>
            </a:r>
          </a:p>
          <a:p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628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Code list</a:t>
            </a:r>
            <a:endParaRPr lang="en-US" i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181600" y="1969532"/>
            <a:ext cx="1905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a(t=v, l</a:t>
            </a:r>
            <a:r>
              <a:rPr lang="en-US" dirty="0" smtClean="0"/>
              <a:t>=1, a=1);</a:t>
            </a:r>
            <a:endParaRPr lang="en-US" dirty="0" smtClean="0"/>
          </a:p>
          <a:p>
            <a:r>
              <a:rPr lang="en-US" dirty="0" smtClean="0"/>
              <a:t>x(t=v, l=2, a=4);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procedures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gen(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)</a:t>
            </a:r>
            <a:r>
              <a:rPr lang="en-US" sz="2800" dirty="0" smtClean="0"/>
              <a:t> – Inserts a new instruction into the code list.</a:t>
            </a:r>
          </a:p>
          <a:p>
            <a:r>
              <a:rPr lang="en-US" sz="2800" b="1" dirty="0" smtClean="0"/>
              <a:t>find(</a:t>
            </a:r>
            <a:r>
              <a:rPr lang="en-US" sz="2800" b="1" dirty="0" err="1" smtClean="0"/>
              <a:t>ident</a:t>
            </a:r>
            <a:r>
              <a:rPr lang="en-US" sz="2800" b="1" dirty="0" smtClean="0"/>
              <a:t>) </a:t>
            </a:r>
            <a:r>
              <a:rPr lang="en-US" sz="2800" dirty="0" smtClean="0"/>
              <a:t>– Returns the position of a symbol in the Symbol Table, or 0 if not found.</a:t>
            </a:r>
          </a:p>
          <a:p>
            <a:r>
              <a:rPr lang="en-US" sz="2800" b="1" dirty="0" err="1" smtClean="0"/>
              <a:t>symboltype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) </a:t>
            </a:r>
            <a:r>
              <a:rPr lang="en-US" sz="2800" dirty="0" smtClean="0"/>
              <a:t>– Returns the type of a symbol (constant, variable or procedure).</a:t>
            </a:r>
          </a:p>
          <a:p>
            <a:r>
              <a:rPr lang="en-US" sz="2800" b="1" dirty="0" err="1" smtClean="0"/>
              <a:t>symbollevel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)</a:t>
            </a:r>
            <a:r>
              <a:rPr lang="en-US" sz="2800" dirty="0" smtClean="0"/>
              <a:t> – Returns the level of a symbol.</a:t>
            </a:r>
          </a:p>
          <a:p>
            <a:r>
              <a:rPr lang="en-US" sz="2800" b="1" dirty="0" err="1" smtClean="0"/>
              <a:t>symboladdress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int</a:t>
            </a:r>
            <a:r>
              <a:rPr lang="en-US" sz="2800" b="1" dirty="0" smtClean="0"/>
              <a:t>)</a:t>
            </a:r>
            <a:r>
              <a:rPr lang="en-US" sz="2800" dirty="0" smtClean="0"/>
              <a:t> – Returns the address of a symbol.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PL/0 Grammar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92187" y="1600200"/>
            <a:ext cx="7694613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/>
              <a:t> &lt;</a:t>
            </a:r>
            <a:r>
              <a:rPr lang="en-US" sz="1600" dirty="0">
                <a:solidFill>
                  <a:srgbClr val="FF0000"/>
                </a:solidFill>
              </a:rPr>
              <a:t>program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.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CC9900"/>
                </a:solidFill>
              </a:rPr>
              <a:t>const-</a:t>
            </a:r>
            <a:r>
              <a:rPr lang="en-US" sz="1600" dirty="0" err="1">
                <a:solidFill>
                  <a:srgbClr val="CC9900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 err="1">
                <a:solidFill>
                  <a:srgbClr val="0000FF"/>
                </a:solidFill>
              </a:rPr>
              <a:t>var-decl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CC9900"/>
                </a:solidFill>
              </a:rPr>
              <a:t>const-</a:t>
            </a:r>
            <a:r>
              <a:rPr lang="en-US" sz="1600" dirty="0" err="1">
                <a:solidFill>
                  <a:srgbClr val="CC9900"/>
                </a:solidFill>
              </a:rPr>
              <a:t>decl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const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  <a:r>
              <a:rPr lang="en-US" sz="1600" dirty="0">
                <a:solidFill>
                  <a:srgbClr val="FF0066"/>
                </a:solidFill>
              </a:rPr>
              <a:t> 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&lt;</a:t>
            </a:r>
            <a:r>
              <a:rPr lang="en-US" sz="1600" dirty="0">
                <a:solidFill>
                  <a:srgbClr val="008000"/>
                </a:solidFill>
              </a:rPr>
              <a:t>const-assignment-list</a:t>
            </a:r>
            <a:r>
              <a:rPr lang="en-US" sz="1600" dirty="0"/>
              <a:t>&gt; ,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 err="1">
                <a:solidFill>
                  <a:srgbClr val="0000FF"/>
                </a:solidFill>
              </a:rPr>
              <a:t>var-decl</a:t>
            </a:r>
            <a:r>
              <a:rPr lang="en-US" sz="1600" dirty="0"/>
              <a:t>&gt; ::= </a:t>
            </a:r>
            <a:r>
              <a:rPr lang="en-US" sz="1600" dirty="0" err="1">
                <a:solidFill>
                  <a:srgbClr val="FF0066"/>
                </a:solidFill>
              </a:rPr>
              <a:t>var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</a:t>
            </a:r>
            <a:r>
              <a:rPr lang="en-US" sz="1600" dirty="0">
                <a:solidFill>
                  <a:srgbClr val="FF0066"/>
                </a:solidFill>
              </a:rPr>
              <a:t> e</a:t>
            </a:r>
          </a:p>
          <a:p>
            <a:r>
              <a:rPr lang="en-US" sz="1600" dirty="0"/>
              <a:t>         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| &lt;</a:t>
            </a:r>
            <a:r>
              <a:rPr lang="en-US" sz="1600" dirty="0" err="1">
                <a:solidFill>
                  <a:srgbClr val="6666FF"/>
                </a:solidFill>
              </a:rPr>
              <a:t>ident</a:t>
            </a:r>
            <a:r>
              <a:rPr lang="en-US" sz="1600" dirty="0">
                <a:solidFill>
                  <a:srgbClr val="6666FF"/>
                </a:solidFill>
              </a:rPr>
              <a:t>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,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CC00FF"/>
                </a:solidFill>
              </a:rPr>
              <a:t>proc-</a:t>
            </a:r>
            <a:r>
              <a:rPr lang="en-US" sz="1600" dirty="0" err="1">
                <a:solidFill>
                  <a:srgbClr val="CC00FF"/>
                </a:solidFill>
              </a:rPr>
              <a:t>decl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procedure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&lt;</a:t>
            </a:r>
            <a:r>
              <a:rPr lang="en-US" sz="1600" dirty="0">
                <a:solidFill>
                  <a:schemeClr val="accent1"/>
                </a:solidFill>
              </a:rPr>
              <a:t>block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:=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 smtClean="0"/>
              <a:t>&gt; | </a:t>
            </a:r>
            <a:r>
              <a:rPr lang="en-US" sz="1600" dirty="0">
                <a:solidFill>
                  <a:srgbClr val="FF0066"/>
                </a:solidFill>
              </a:rPr>
              <a:t>call</a:t>
            </a:r>
            <a:r>
              <a:rPr lang="en-US" sz="1600" dirty="0"/>
              <a:t>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</a:t>
            </a:r>
            <a:r>
              <a:rPr lang="en-US" sz="1600" dirty="0">
                <a:solidFill>
                  <a:srgbClr val="FF0066"/>
                </a:solidFill>
              </a:rPr>
              <a:t>begin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</a:t>
            </a:r>
            <a:r>
              <a:rPr lang="en-US" sz="1600" dirty="0" smtClean="0">
                <a:solidFill>
                  <a:srgbClr val="FF0066"/>
                </a:solidFill>
              </a:rPr>
              <a:t>end</a:t>
            </a:r>
            <a:r>
              <a:rPr lang="en-US" sz="1600" dirty="0" smtClean="0"/>
              <a:t> </a:t>
            </a:r>
            <a:r>
              <a:rPr lang="en-US" sz="1600" dirty="0"/>
              <a:t>| </a:t>
            </a:r>
            <a:r>
              <a:rPr lang="en-US" sz="1600" dirty="0">
                <a:solidFill>
                  <a:srgbClr val="FF0066"/>
                </a:solidFill>
              </a:rPr>
              <a:t>if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then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</a:t>
            </a:r>
            <a:r>
              <a:rPr lang="en-US" sz="1600" dirty="0">
                <a:solidFill>
                  <a:srgbClr val="FF0066"/>
                </a:solidFill>
              </a:rPr>
              <a:t>while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do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 smtClean="0"/>
              <a:t>&gt; | </a:t>
            </a:r>
            <a:r>
              <a:rPr lang="en-US" sz="1600" dirty="0">
                <a:solidFill>
                  <a:srgbClr val="FF0066"/>
                </a:solidFill>
              </a:rPr>
              <a:t>e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3300"/>
                </a:solidFill>
              </a:rPr>
              <a:t>statement-list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;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D8D300"/>
                </a:solidFill>
              </a:rPr>
              <a:t>condition</a:t>
            </a:r>
            <a:r>
              <a:rPr lang="en-US" sz="1600" dirty="0"/>
              <a:t>&gt; ::= odd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chemeClr val="accent2"/>
                </a:solidFill>
              </a:rPr>
              <a:t>relation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chemeClr val="accent2"/>
                </a:solidFill>
              </a:rPr>
              <a:t>relation</a:t>
            </a:r>
            <a:r>
              <a:rPr lang="en-US" sz="1600" dirty="0"/>
              <a:t>&gt; ::=</a:t>
            </a:r>
            <a:r>
              <a:rPr lang="en-US" sz="1600" dirty="0">
                <a:solidFill>
                  <a:srgbClr val="FF0066"/>
                </a:solidFill>
              </a:rPr>
              <a:t> =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&lt;&gt;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&gt;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&lt;=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&gt;=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  |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006666"/>
                </a:solidFill>
              </a:rPr>
              <a:t>adding-operator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+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-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::=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6600FF"/>
                </a:solidFill>
              </a:rPr>
              <a:t>term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6699"/>
                </a:solidFill>
              </a:rPr>
              <a:t>multiplying-operator</a:t>
            </a:r>
            <a:r>
              <a:rPr lang="en-US" sz="1600" dirty="0"/>
              <a:t>&gt;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FF6699"/>
                </a:solidFill>
              </a:rPr>
              <a:t>multiplying-operator</a:t>
            </a:r>
            <a:r>
              <a:rPr lang="en-US" sz="1600" dirty="0"/>
              <a:t>&gt; ::= </a:t>
            </a:r>
            <a:r>
              <a:rPr lang="en-US" sz="1600" dirty="0">
                <a:solidFill>
                  <a:srgbClr val="FF0066"/>
                </a:solidFill>
              </a:rPr>
              <a:t>*</a:t>
            </a:r>
            <a:r>
              <a:rPr lang="en-US" sz="1600" dirty="0"/>
              <a:t> | </a:t>
            </a:r>
            <a:r>
              <a:rPr lang="en-US" sz="1600" dirty="0">
                <a:solidFill>
                  <a:srgbClr val="FF0066"/>
                </a:solidFill>
              </a:rPr>
              <a:t>/</a:t>
            </a:r>
          </a:p>
          <a:p>
            <a:r>
              <a:rPr lang="en-US" sz="1600" dirty="0"/>
              <a:t>          &lt;</a:t>
            </a:r>
            <a:r>
              <a:rPr lang="en-US" sz="1600" dirty="0">
                <a:solidFill>
                  <a:srgbClr val="FF3300"/>
                </a:solidFill>
              </a:rPr>
              <a:t>factor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| &lt;</a:t>
            </a:r>
            <a:r>
              <a:rPr lang="en-US" sz="1600" dirty="0">
                <a:solidFill>
                  <a:srgbClr val="660033"/>
                </a:solidFill>
              </a:rPr>
              <a:t>number</a:t>
            </a:r>
            <a:r>
              <a:rPr lang="en-US" sz="1600" dirty="0"/>
              <a:t>&gt; | </a:t>
            </a:r>
            <a:r>
              <a:rPr lang="en-US" sz="1600" dirty="0">
                <a:solidFill>
                  <a:srgbClr val="FF0066"/>
                </a:solidFill>
              </a:rPr>
              <a:t>(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PL/0 </a:t>
            </a:r>
            <a:r>
              <a:rPr lang="en-US" dirty="0" smtClean="0"/>
              <a:t>Code Generation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92187" y="1600200"/>
            <a:ext cx="76946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/>
              <a:t>&lt;</a:t>
            </a:r>
            <a:r>
              <a:rPr lang="en-US" sz="1600" dirty="0">
                <a:solidFill>
                  <a:srgbClr val="A50021"/>
                </a:solidFill>
              </a:rPr>
              <a:t>statement</a:t>
            </a:r>
            <a:r>
              <a:rPr lang="en-US" sz="1600" dirty="0"/>
              <a:t>&gt; ::= &lt;</a:t>
            </a:r>
            <a:r>
              <a:rPr lang="en-US" sz="1600" dirty="0" err="1">
                <a:solidFill>
                  <a:srgbClr val="CC3300"/>
                </a:solidFill>
              </a:rPr>
              <a:t>ident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FF0066"/>
                </a:solidFill>
              </a:rPr>
              <a:t>:=</a:t>
            </a:r>
            <a:r>
              <a:rPr lang="en-US" sz="1600" dirty="0"/>
              <a:t> &lt;</a:t>
            </a:r>
            <a:r>
              <a:rPr lang="en-US" sz="1600" dirty="0">
                <a:solidFill>
                  <a:srgbClr val="000066"/>
                </a:solidFill>
              </a:rPr>
              <a:t>expression</a:t>
            </a:r>
            <a:r>
              <a:rPr lang="en-US" sz="1600" dirty="0" smtClean="0"/>
              <a:t>&gt; </a:t>
            </a:r>
            <a:r>
              <a:rPr lang="en-US" sz="1600" dirty="0" smtClean="0">
                <a:solidFill>
                  <a:schemeClr val="bg1"/>
                </a:solidFill>
              </a:rPr>
              <a:t>| </a:t>
            </a:r>
            <a:r>
              <a:rPr lang="en-US" sz="1600" dirty="0">
                <a:solidFill>
                  <a:schemeClr val="bg1"/>
                </a:solidFill>
              </a:rPr>
              <a:t>call &lt;</a:t>
            </a:r>
            <a:r>
              <a:rPr lang="en-US" sz="1600" dirty="0" err="1">
                <a:solidFill>
                  <a:schemeClr val="bg1"/>
                </a:solidFill>
              </a:rPr>
              <a:t>ident</a:t>
            </a:r>
            <a:r>
              <a:rPr lang="en-US" sz="1600" dirty="0">
                <a:solidFill>
                  <a:schemeClr val="bg1"/>
                </a:solidFill>
              </a:rPr>
              <a:t>&gt;</a:t>
            </a:r>
          </a:p>
          <a:p>
            <a:r>
              <a:rPr lang="en-US" sz="1600" dirty="0">
                <a:solidFill>
                  <a:schemeClr val="bg1"/>
                </a:solidFill>
              </a:rPr>
              <a:t>            | begin &lt;statement-list&gt; </a:t>
            </a:r>
            <a:r>
              <a:rPr lang="en-US" sz="1600" dirty="0" smtClean="0">
                <a:solidFill>
                  <a:schemeClr val="bg1"/>
                </a:solidFill>
              </a:rPr>
              <a:t>end </a:t>
            </a:r>
            <a:r>
              <a:rPr lang="en-US" sz="1600" dirty="0">
                <a:solidFill>
                  <a:schemeClr val="bg1"/>
                </a:solidFill>
              </a:rPr>
              <a:t>| if &lt;condition&gt; then &lt;statement&gt;</a:t>
            </a:r>
          </a:p>
          <a:p>
            <a:r>
              <a:rPr lang="en-US" sz="1600" dirty="0">
                <a:solidFill>
                  <a:schemeClr val="bg1"/>
                </a:solidFill>
              </a:rPr>
              <a:t>            | while &lt;condition&gt; do &lt;statement</a:t>
            </a:r>
            <a:r>
              <a:rPr lang="en-US" sz="1600" dirty="0" smtClean="0">
                <a:solidFill>
                  <a:schemeClr val="bg1"/>
                </a:solidFill>
              </a:rPr>
              <a:t>&gt; | </a:t>
            </a:r>
            <a:r>
              <a:rPr lang="en-US" sz="1600" dirty="0">
                <a:solidFill>
                  <a:schemeClr val="bg1"/>
                </a:solidFill>
              </a:rPr>
              <a:t>e</a:t>
            </a:r>
          </a:p>
          <a:p>
            <a:r>
              <a:rPr lang="en-US" sz="1600" dirty="0"/>
              <a:t>          </a:t>
            </a: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dirty="0" smtClean="0"/>
              <a:t>For this example, we’ll only focus on the code generation for the assignment statement.</a:t>
            </a:r>
          </a:p>
          <a:p>
            <a:pPr lvl="1"/>
            <a:r>
              <a:rPr lang="en-US" dirty="0" smtClean="0"/>
              <a:t>x := a;</a:t>
            </a:r>
          </a:p>
          <a:p>
            <a:pPr lvl="1"/>
            <a:r>
              <a:rPr lang="en-US" dirty="0" smtClean="0"/>
              <a:t>x := y + b;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8129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begin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If TOKEN &lt;&gt; ":=" then ERROR (:= missing in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817132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57200" y="5410200"/>
            <a:ext cx="8229600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We start with the</a:t>
            </a:r>
            <a:r>
              <a:rPr lang="en-US" sz="3200" dirty="0" smtClean="0">
                <a:latin typeface="+mn-lt"/>
              </a:rPr>
              <a:t> parsing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function for statement</a:t>
            </a:r>
            <a:r>
              <a:rPr lang="en-US" sz="3200" dirty="0" smtClean="0">
                <a:latin typeface="+mn-lt"/>
              </a:rPr>
              <a:t>, and add code generation on it.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</a:t>
            </a: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 find(</a:t>
            </a:r>
            <a:r>
              <a:rPr lang="en-US" sz="1600" b="1" dirty="0" err="1" smtClean="0"/>
              <a:t>ident</a:t>
            </a:r>
            <a:r>
              <a:rPr lang="en-US" sz="1600" b="1" dirty="0" smtClean="0"/>
              <a:t>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if 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 == 0 then ERROR (“</a:t>
            </a:r>
            <a:r>
              <a:rPr lang="en-US" sz="1600" b="1" dirty="0" smtClean="0"/>
              <a:t>Undeclared identifier</a:t>
            </a:r>
            <a:r>
              <a:rPr lang="en-US" sz="1600" b="1" dirty="0" smtClean="0"/>
              <a:t>”);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if </a:t>
            </a:r>
            <a:r>
              <a:rPr lang="en-US" sz="1600" b="1" dirty="0" err="1" smtClean="0"/>
              <a:t>symboltype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 != variable then ERROR 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						(“</a:t>
            </a:r>
            <a:r>
              <a:rPr lang="en-US" sz="1600" b="1" dirty="0" smtClean="0"/>
              <a:t>Assignment to constant or procedure is not allowed</a:t>
            </a:r>
            <a:r>
              <a:rPr lang="en-US" sz="1600" b="1" dirty="0" smtClean="0"/>
              <a:t>”);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smtClean="0"/>
              <a:t>if </a:t>
            </a:r>
            <a:r>
              <a:rPr lang="en-US" sz="1600" dirty="0" smtClean="0"/>
              <a:t>TOKEN &lt;&gt; ":=" then ERROR (:= missing in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EXPRESSION();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32466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57200" y="2061547"/>
            <a:ext cx="8229600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First, let’s check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that we have a valid variable</a:t>
            </a:r>
            <a:r>
              <a:rPr lang="en-US" sz="3200" dirty="0" smtClean="0">
                <a:latin typeface="+mn-lt"/>
              </a:rPr>
              <a:t>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&lt;statement&gt; Procedure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7569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procedure STATEMENT;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if TOKEN = IDENT then </a:t>
            </a: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i</a:t>
            </a:r>
            <a:r>
              <a:rPr lang="en-US" sz="1600" dirty="0" smtClean="0"/>
              <a:t> = find(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i</a:t>
            </a:r>
            <a:r>
              <a:rPr lang="en-US" sz="1600" dirty="0" smtClean="0"/>
              <a:t> == 0 then ERROR (“</a:t>
            </a:r>
            <a:r>
              <a:rPr lang="en-US" sz="1600" dirty="0" smtClean="0"/>
              <a:t>Undeclared identifier</a:t>
            </a:r>
            <a:r>
              <a:rPr lang="en-US" sz="1600" dirty="0" smtClean="0"/>
              <a:t>”);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if </a:t>
            </a:r>
            <a:r>
              <a:rPr lang="en-US" sz="1600" dirty="0" err="1" smtClean="0"/>
              <a:t>symboltype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&lt;&gt; variable then ERROR 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							(“</a:t>
            </a:r>
            <a:r>
              <a:rPr lang="en-US" sz="1600" dirty="0" smtClean="0"/>
              <a:t>Assignment to constant or procedure is not allowed</a:t>
            </a:r>
            <a:r>
              <a:rPr lang="en-US" sz="1600" dirty="0" smtClean="0"/>
              <a:t>”);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en-US" sz="1600" dirty="0" smtClean="0"/>
              <a:t>if </a:t>
            </a:r>
            <a:r>
              <a:rPr lang="en-US" sz="1600" dirty="0" smtClean="0"/>
              <a:t>TOKEN &lt;&gt; ":=" then ERROR (:= missing in statement);</a:t>
            </a:r>
          </a:p>
          <a:p>
            <a:pPr>
              <a:buNone/>
            </a:pPr>
            <a:r>
              <a:rPr lang="en-US" sz="1600" dirty="0" smtClean="0"/>
              <a:t>		GET_TOKEN();</a:t>
            </a:r>
          </a:p>
          <a:p>
            <a:pPr>
              <a:buNone/>
            </a:pPr>
            <a:r>
              <a:rPr lang="en-US" sz="1600" dirty="0" smtClean="0"/>
              <a:t>		EXPRESSION</a:t>
            </a:r>
            <a:r>
              <a:rPr lang="en-US" sz="1600" dirty="0" smtClean="0"/>
              <a:t>();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gen(STO, </a:t>
            </a:r>
            <a:r>
              <a:rPr lang="en-US" sz="1600" b="1" dirty="0" err="1" smtClean="0"/>
              <a:t>symbollevel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), </a:t>
            </a:r>
            <a:r>
              <a:rPr lang="en-US" sz="1600" b="1" dirty="0" err="1" smtClean="0"/>
              <a:t>symboladdress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));</a:t>
            </a:r>
            <a:endParaRPr lang="en-US" sz="1600" b="1" dirty="0" smtClean="0"/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smtClean="0"/>
              <a:t>end</a:t>
            </a:r>
          </a:p>
          <a:p>
            <a:pPr>
              <a:buNone/>
            </a:pPr>
            <a:r>
              <a:rPr lang="en-US" sz="1600" dirty="0" smtClean="0"/>
              <a:t>…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57200" y="1632466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A50021"/>
                </a:solidFill>
              </a:rPr>
              <a:t>statement</a:t>
            </a:r>
            <a:r>
              <a:rPr lang="en-US" dirty="0" smtClean="0"/>
              <a:t>&gt; ::= &lt;</a:t>
            </a:r>
            <a:r>
              <a:rPr lang="en-US" dirty="0" err="1" smtClean="0">
                <a:solidFill>
                  <a:srgbClr val="CC3300"/>
                </a:solidFill>
              </a:rPr>
              <a:t>ident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66"/>
                </a:solidFill>
              </a:rPr>
              <a:t>:=</a:t>
            </a:r>
            <a:r>
              <a:rPr lang="en-US" dirty="0" smtClean="0"/>
              <a:t> &lt;</a:t>
            </a:r>
            <a:r>
              <a:rPr lang="en-US" dirty="0" smtClean="0">
                <a:solidFill>
                  <a:srgbClr val="000066"/>
                </a:solidFill>
              </a:rPr>
              <a:t>expression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57200" y="2061547"/>
            <a:ext cx="8229600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Now, create some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code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95600" y="64886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 = 4 in our project.</a:t>
            </a:r>
            <a:endParaRPr lang="en-US" dirty="0"/>
          </a:p>
        </p:txBody>
      </p:sp>
      <p:cxnSp>
        <p:nvCxnSpPr>
          <p:cNvPr id="8" name="7 Conector recto de flecha"/>
          <p:cNvCxnSpPr>
            <a:endCxn id="6" idx="1"/>
          </p:cNvCxnSpPr>
          <p:nvPr/>
        </p:nvCxnSpPr>
        <p:spPr>
          <a:xfrm>
            <a:off x="1524000" y="6172200"/>
            <a:ext cx="1371600" cy="5011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1687</TotalTime>
  <Words>1705</Words>
  <Application>Microsoft Office PowerPoint</Application>
  <PresentationFormat>Presentación en pantalla (4:3)</PresentationFormat>
  <Paragraphs>681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4" baseType="lpstr">
      <vt:lpstr>Office Theme</vt:lpstr>
      <vt:lpstr>PL/0 Parser and  Code Generation</vt:lpstr>
      <vt:lpstr>Code Generation</vt:lpstr>
      <vt:lpstr>Our parser uses:</vt:lpstr>
      <vt:lpstr>Additional procedures</vt:lpstr>
      <vt:lpstr>PL/0 Grammar</vt:lpstr>
      <vt:lpstr>PL/0 Code Generation</vt:lpstr>
      <vt:lpstr>&lt;statement&gt; Procedure</vt:lpstr>
      <vt:lpstr>&lt;statement&gt; Procedure</vt:lpstr>
      <vt:lpstr>&lt;statement&gt; Procedure</vt:lpstr>
      <vt:lpstr>That’s it?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  <vt:lpstr>Simple example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Haar</dc:creator>
  <cp:lastModifiedBy>Edward Aymerich</cp:lastModifiedBy>
  <cp:revision>113</cp:revision>
  <cp:lastPrinted>2009-05-20T17:13:00Z</cp:lastPrinted>
  <dcterms:created xsi:type="dcterms:W3CDTF">2010-03-30T20:16:01Z</dcterms:created>
  <dcterms:modified xsi:type="dcterms:W3CDTF">2013-10-21T20:18:09Z</dcterms:modified>
</cp:coreProperties>
</file>